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-32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25" tIns="45713" rIns="91425" bIns="45713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25" tIns="45713" rIns="91425" bIns="45713" rtlCol="0"/>
          <a:lstStyle>
            <a:lvl1pPr algn="r">
              <a:defRPr sz="1200"/>
            </a:lvl1pPr>
          </a:lstStyle>
          <a:p>
            <a:fld id="{1DB9AF88-73C4-48AA-80BA-5A13125E5074}" type="datetimeFigureOut">
              <a:rPr lang="en-AU" smtClean="0"/>
              <a:pPr/>
              <a:t>29/08/2013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7988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5" tIns="45713" rIns="91425" bIns="45713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25" tIns="45713" rIns="91425" bIns="45713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4"/>
            <a:ext cx="2971800" cy="458787"/>
          </a:xfrm>
          <a:prstGeom prst="rect">
            <a:avLst/>
          </a:prstGeom>
        </p:spPr>
        <p:txBody>
          <a:bodyPr vert="horz" lIns="91425" tIns="45713" rIns="91425" bIns="45713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4"/>
            <a:ext cx="2971800" cy="458787"/>
          </a:xfrm>
          <a:prstGeom prst="rect">
            <a:avLst/>
          </a:prstGeom>
        </p:spPr>
        <p:txBody>
          <a:bodyPr vert="horz" lIns="91425" tIns="45713" rIns="91425" bIns="45713" rtlCol="0" anchor="b"/>
          <a:lstStyle>
            <a:lvl1pPr algn="r">
              <a:defRPr sz="1200"/>
            </a:lvl1pPr>
          </a:lstStyle>
          <a:p>
            <a:fld id="{BEC51EBD-439C-4236-B86A-D03B04997A45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5336626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C51EBD-439C-4236-B86A-D03B04997A45}" type="slidenum">
              <a:rPr lang="en-AU" smtClean="0"/>
              <a:pPr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17406153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C51EBD-439C-4236-B86A-D03B04997A45}" type="slidenum">
              <a:rPr lang="en-AU" smtClean="0"/>
              <a:pPr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11651861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C51EBD-439C-4236-B86A-D03B04997A45}" type="slidenum">
              <a:rPr lang="en-AU" smtClean="0"/>
              <a:pPr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6535071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C51EBD-439C-4236-B86A-D03B04997A45}" type="slidenum">
              <a:rPr lang="en-AU" smtClean="0"/>
              <a:pPr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22784925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C51EBD-439C-4236-B86A-D03B04997A45}" type="slidenum">
              <a:rPr lang="en-AU" smtClean="0"/>
              <a:pPr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19800737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C51EBD-439C-4236-B86A-D03B04997A45}" type="slidenum">
              <a:rPr lang="en-AU" smtClean="0"/>
              <a:pPr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2855561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C51EBD-439C-4236-B86A-D03B04997A45}" type="slidenum">
              <a:rPr lang="en-AU" smtClean="0"/>
              <a:pPr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4664605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C51EBD-439C-4236-B86A-D03B04997A45}" type="slidenum">
              <a:rPr lang="en-AU" smtClean="0"/>
              <a:pPr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12399868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C51EBD-439C-4236-B86A-D03B04997A45}" type="slidenum">
              <a:rPr lang="en-AU" smtClean="0"/>
              <a:pPr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38311671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C51EBD-439C-4236-B86A-D03B04997A45}" type="slidenum">
              <a:rPr lang="en-AU" smtClean="0"/>
              <a:pPr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1268428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C51EBD-439C-4236-B86A-D03B04997A45}" type="slidenum">
              <a:rPr lang="en-AU" smtClean="0"/>
              <a:pPr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42856229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C51EBD-439C-4236-B86A-D03B04997A45}" type="slidenum">
              <a:rPr lang="en-AU" smtClean="0"/>
              <a:pPr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19019023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C51EBD-439C-4236-B86A-D03B04997A45}" type="slidenum">
              <a:rPr lang="en-AU" smtClean="0"/>
              <a:pPr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36617243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C51EBD-439C-4236-B86A-D03B04997A45}" type="slidenum">
              <a:rPr lang="en-AU" smtClean="0"/>
              <a:pPr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34304741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F68E2-58F2-4D09-BE8B-E3BD06533059}" type="datetimeFigureOut">
              <a:rPr lang="en-US" dirty="0"/>
              <a:pPr/>
              <a:t>29-Aug-2013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D6473-DF6D-4702-B328-E0DD40540A4E}" type="datetimeFigureOut">
              <a:rPr lang="en-US" dirty="0"/>
              <a:pPr/>
              <a:t>29-Aug-2013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7E3A-B166-407D-9866-32884E7D5B37}" type="datetimeFigureOut">
              <a:rPr lang="en-US" dirty="0"/>
              <a:pPr/>
              <a:t>29-Aug-2013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FC5F6-F338-4AE4-BB23-26385BCFC423}" type="datetimeFigureOut">
              <a:rPr lang="en-US" dirty="0"/>
              <a:pPr/>
              <a:t>29-Aug-2013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BB0C4-6273-4C6E-B9BD-2EDC30F1CD52}" type="datetimeFigureOut">
              <a:rPr lang="en-US" dirty="0"/>
              <a:pPr/>
              <a:t>29-Aug-2013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B4D41-86C1-4908-B66A-0B50CEB3BF29}" type="datetimeFigureOut">
              <a:rPr lang="en-US" dirty="0"/>
              <a:pPr/>
              <a:t>29-Aug-2013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26E2C-56C1-4E0D-A793-0088A7FDD37E}" type="datetimeFigureOut">
              <a:rPr lang="en-US" dirty="0"/>
              <a:pPr/>
              <a:t>29-Aug-2013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9B41-D8B5-4052-B551-9B5525EAA8B6}" type="datetimeFigureOut">
              <a:rPr lang="en-US" dirty="0"/>
              <a:pPr/>
              <a:t>29-Aug-2013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136C-8742-45B2-AF27-D93DF72833A9}" type="datetimeFigureOut">
              <a:rPr lang="en-US" dirty="0"/>
              <a:pPr/>
              <a:t>29-Aug-2013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32ABBEA6-7C60-4B02-AE87-00D78D8422AF}" type="datetimeFigureOut">
              <a:rPr lang="en-US" dirty="0"/>
              <a:pPr/>
              <a:t>29-Aug-2013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D897-D46E-4AD2-BD9B-49DD3E640873}" type="datetimeFigureOut">
              <a:rPr lang="en-US" dirty="0"/>
              <a:pPr/>
              <a:t>29-Aug-2013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8624D31-43A5-475A-80CF-332C9F6DCF35}" type="datetimeFigureOut">
              <a:rPr lang="en-US" dirty="0"/>
              <a:pPr/>
              <a:t>29-Aug-2013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7200" dirty="0" smtClean="0"/>
              <a:t>Risk based supervision:</a:t>
            </a:r>
            <a:br>
              <a:rPr lang="en-US" sz="7200" dirty="0" smtClean="0"/>
            </a:br>
            <a:r>
              <a:rPr lang="en-US" sz="7200" dirty="0" smtClean="0"/>
              <a:t>Challenges in Australian implementation</a:t>
            </a:r>
            <a:endParaRPr lang="en-AU" sz="7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Ross Jones</a:t>
            </a:r>
          </a:p>
          <a:p>
            <a:r>
              <a:rPr lang="en-US" dirty="0" smtClean="0"/>
              <a:t>IOPS WORKSHOP NAIROBI  September 2013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xmlns="" val="21548053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APRA’s risk based approach  (PAIRS)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950098"/>
            <a:ext cx="10058400" cy="3918996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dirty="0" smtClean="0"/>
              <a:t>   first developed in 2002 and regularly revised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 </a:t>
            </a:r>
            <a:r>
              <a:rPr lang="en-US" dirty="0" smtClean="0"/>
              <a:t>  supervisors are required to form an opinion on the risk profile of a fund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 </a:t>
            </a:r>
            <a:r>
              <a:rPr lang="en-US" dirty="0" smtClean="0"/>
              <a:t>  the opinion is based on a range of  supervisory activities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 </a:t>
            </a:r>
            <a:r>
              <a:rPr lang="en-US" dirty="0" smtClean="0"/>
              <a:t>  critical step is to determine the likelihood that a regulated institution will fail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 </a:t>
            </a:r>
            <a:r>
              <a:rPr lang="en-US" dirty="0" smtClean="0"/>
              <a:t>  the supervisors use prudential reviews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 </a:t>
            </a:r>
            <a:r>
              <a:rPr lang="en-US" dirty="0" smtClean="0"/>
              <a:t>  they examine risk management, operational risk, market risk and investment risk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 </a:t>
            </a:r>
            <a:r>
              <a:rPr lang="en-US" dirty="0" smtClean="0"/>
              <a:t>  they also use financial data and other market information</a:t>
            </a:r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1589932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Supervisory Oversight and Response System (SOARS)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dirty="0" smtClean="0"/>
              <a:t>   the risk rating determines the nature of the supervisory response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 </a:t>
            </a:r>
            <a:r>
              <a:rPr lang="en-US" dirty="0" smtClean="0"/>
              <a:t>  entities are upgraded according to risk and impact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 </a:t>
            </a:r>
            <a:r>
              <a:rPr lang="en-US" dirty="0" smtClean="0"/>
              <a:t> impact is measured solely by size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 </a:t>
            </a:r>
            <a:r>
              <a:rPr lang="en-US" dirty="0" smtClean="0"/>
              <a:t>  entities are classified as normal, oversight, mandated improvement, restructure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 </a:t>
            </a:r>
            <a:r>
              <a:rPr lang="en-US" dirty="0" smtClean="0"/>
              <a:t>  details are in IOPS Toolkit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xmlns="" val="36351042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Ensuring quality and consistency in risk based approaches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dirty="0" smtClean="0"/>
              <a:t>   in APRA the supervisor is responsible for the risk rating   BUT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 </a:t>
            </a:r>
            <a:r>
              <a:rPr lang="en-US" dirty="0" smtClean="0"/>
              <a:t>  APRA has a range of oversight functions that ensure the quality and consistency of assessments and ratings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 </a:t>
            </a:r>
            <a:r>
              <a:rPr lang="en-US" dirty="0" smtClean="0"/>
              <a:t>  specialist review teams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 </a:t>
            </a:r>
            <a:r>
              <a:rPr lang="en-US" dirty="0" smtClean="0"/>
              <a:t> peer review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 </a:t>
            </a:r>
            <a:r>
              <a:rPr lang="en-US" dirty="0" smtClean="0"/>
              <a:t>  escalation processes</a:t>
            </a:r>
          </a:p>
        </p:txBody>
      </p:sp>
    </p:spTree>
    <p:extLst>
      <p:ext uri="{BB962C8B-B14F-4D97-AF65-F5344CB8AC3E}">
        <p14:creationId xmlns:p14="http://schemas.microsoft.com/office/powerpoint/2010/main" xmlns="" val="5243532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APRA’s challenges in moving to risk based supervision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dirty="0" smtClean="0"/>
              <a:t>   supervisors need to develop confidence in their risk assessment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 </a:t>
            </a:r>
            <a:r>
              <a:rPr lang="en-US" dirty="0" smtClean="0"/>
              <a:t>  management needs to develop confidence in supervisors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 </a:t>
            </a:r>
            <a:r>
              <a:rPr lang="en-US" dirty="0" smtClean="0"/>
              <a:t>  such confidence requires training and technical assistance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 </a:t>
            </a:r>
            <a:r>
              <a:rPr lang="en-US" dirty="0" smtClean="0"/>
              <a:t> decisions need to be made as to the appropriate internal structure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 </a:t>
            </a:r>
            <a:r>
              <a:rPr lang="en-US" dirty="0" smtClean="0"/>
              <a:t> appropriate powers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 smtClean="0"/>
              <a:t>   appropriate information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 smtClean="0"/>
              <a:t>   industry liaison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38864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8000" dirty="0" smtClean="0"/>
              <a:t>Thank you</a:t>
            </a:r>
            <a:endParaRPr lang="en-AU" sz="8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6000" dirty="0" smtClean="0"/>
              <a:t>ross.jones5@bigpond.com</a:t>
            </a:r>
            <a:endParaRPr lang="en-AU" sz="6000" dirty="0"/>
          </a:p>
        </p:txBody>
      </p:sp>
    </p:spTree>
    <p:extLst>
      <p:ext uri="{BB962C8B-B14F-4D97-AF65-F5344CB8AC3E}">
        <p14:creationId xmlns:p14="http://schemas.microsoft.com/office/powerpoint/2010/main" xmlns="" val="14321344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Australian rules based approach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dirty="0" smtClean="0"/>
              <a:t>   main objective is for entities to follow the rules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 </a:t>
            </a:r>
            <a:r>
              <a:rPr lang="en-US" dirty="0" smtClean="0"/>
              <a:t>  uses fines, litigation, prosecution to prevent or punish violation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 </a:t>
            </a:r>
            <a:r>
              <a:rPr lang="en-US" dirty="0" smtClean="0"/>
              <a:t>  focus is on the present and the past rather than the future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 </a:t>
            </a:r>
            <a:r>
              <a:rPr lang="en-US" dirty="0" smtClean="0"/>
              <a:t>  the regulator enforces compliance with the rules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xmlns="" val="33781437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Australian risk based approach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dirty="0" smtClean="0"/>
              <a:t>   main objective is reducing failure and/or loss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 smtClean="0"/>
              <a:t>   attempts to modify behavior that may be legal but is risky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 </a:t>
            </a:r>
            <a:r>
              <a:rPr lang="en-US" dirty="0" smtClean="0"/>
              <a:t>  uses suasion first then escalated enforcement approaches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 </a:t>
            </a:r>
            <a:r>
              <a:rPr lang="en-US" dirty="0" smtClean="0"/>
              <a:t>  focus on the present and the future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365478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Risk based supervision requires appropriate powers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dirty="0" smtClean="0"/>
              <a:t>  information seeking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 </a:t>
            </a:r>
            <a:r>
              <a:rPr lang="en-US" dirty="0" smtClean="0"/>
              <a:t>  investigations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 </a:t>
            </a:r>
            <a:r>
              <a:rPr lang="en-US" dirty="0" smtClean="0"/>
              <a:t>  directions and enforceable undertakings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 </a:t>
            </a:r>
            <a:r>
              <a:rPr lang="en-US" dirty="0" smtClean="0"/>
              <a:t>  clean up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xmlns="" val="35989027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Information seeking power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APRA may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/>
              <a:t> </a:t>
            </a:r>
            <a:r>
              <a:rPr lang="en-US" dirty="0" smtClean="0"/>
              <a:t>  demand written answers to questions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/>
              <a:t> </a:t>
            </a:r>
            <a:r>
              <a:rPr lang="en-US" dirty="0" smtClean="0"/>
              <a:t>  demand documents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/>
              <a:t> </a:t>
            </a:r>
            <a:r>
              <a:rPr lang="en-US" dirty="0" smtClean="0"/>
              <a:t>  require information from professional advisers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/>
              <a:t> </a:t>
            </a:r>
            <a:r>
              <a:rPr lang="en-US" dirty="0" smtClean="0"/>
              <a:t>  enter premises and search and copy documents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/>
              <a:t> </a:t>
            </a:r>
            <a:r>
              <a:rPr lang="en-US" dirty="0" smtClean="0"/>
              <a:t>  examine witnesses under oath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xmlns="" val="27502741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Investigation powers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dirty="0" smtClean="0"/>
              <a:t>   investigations can occur only once certain prerequisite triggers have been met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 </a:t>
            </a:r>
            <a:r>
              <a:rPr lang="en-US" dirty="0" smtClean="0"/>
              <a:t>  information collection rules are different under formal investigations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xmlns="" val="15449786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Directions and enforceable undertakings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936350"/>
            <a:ext cx="10058400" cy="4023360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dirty="0" smtClean="0"/>
              <a:t>  directions may follow an investigation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 </a:t>
            </a:r>
            <a:r>
              <a:rPr lang="en-US" dirty="0" smtClean="0"/>
              <a:t>  the entity is in breach of the law if it does not follow a direction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 </a:t>
            </a:r>
            <a:r>
              <a:rPr lang="en-US" dirty="0" smtClean="0"/>
              <a:t>  penalties may include license suspension, disqualification of directors and/or responsible        officers or other changes in management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 </a:t>
            </a:r>
            <a:r>
              <a:rPr lang="en-US" dirty="0" smtClean="0"/>
              <a:t>  entities may challenge a direction and apply to APRA for review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 </a:t>
            </a:r>
            <a:r>
              <a:rPr lang="en-US" dirty="0" smtClean="0"/>
              <a:t>  after APRA review funds may go to an administrative tribunal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 </a:t>
            </a:r>
            <a:r>
              <a:rPr lang="en-US" dirty="0" smtClean="0"/>
              <a:t> enforceable undertakings are agreements reached with entities and individuals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 </a:t>
            </a:r>
            <a:r>
              <a:rPr lang="en-US" dirty="0" smtClean="0"/>
              <a:t> they are designed to address misconduct and are legally enforceable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xmlns="" val="36909155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Clean up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dirty="0" smtClean="0"/>
              <a:t>   worst case scenario: limit loss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 </a:t>
            </a:r>
            <a:r>
              <a:rPr lang="en-US" dirty="0" smtClean="0"/>
              <a:t>  revoke license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 </a:t>
            </a:r>
            <a:r>
              <a:rPr lang="en-US" dirty="0" smtClean="0"/>
              <a:t>  disqualify industry participants so they are no longer a risk to the industry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 </a:t>
            </a:r>
            <a:r>
              <a:rPr lang="en-US" dirty="0" smtClean="0"/>
              <a:t> transfer the business or the funds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 </a:t>
            </a:r>
            <a:r>
              <a:rPr lang="en-US" dirty="0" smtClean="0"/>
              <a:t> wind up the entity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xmlns="" val="11086348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Internal </a:t>
            </a:r>
            <a:r>
              <a:rPr lang="en-US" dirty="0" err="1" smtClean="0"/>
              <a:t>organisation</a:t>
            </a:r>
            <a:r>
              <a:rPr lang="en-US" dirty="0" smtClean="0"/>
              <a:t> for risk based supervision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dirty="0" smtClean="0"/>
              <a:t>   identify the risks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 </a:t>
            </a:r>
            <a:r>
              <a:rPr lang="en-US" dirty="0" smtClean="0"/>
              <a:t>  apply an assessment methodology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 </a:t>
            </a:r>
            <a:r>
              <a:rPr lang="en-US" dirty="0" smtClean="0"/>
              <a:t> match regulatory response to assessment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xmlns="" val="3966961796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84</TotalTime>
  <Words>580</Words>
  <Application>Microsoft Office PowerPoint</Application>
  <PresentationFormat>Custom</PresentationFormat>
  <Paragraphs>90</Paragraphs>
  <Slides>14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Retrospect</vt:lpstr>
      <vt:lpstr>Risk based supervision: Challenges in Australian implementation</vt:lpstr>
      <vt:lpstr>Australian rules based approach</vt:lpstr>
      <vt:lpstr>Australian risk based approach</vt:lpstr>
      <vt:lpstr>Risk based supervision requires appropriate powers</vt:lpstr>
      <vt:lpstr>Information seeking power</vt:lpstr>
      <vt:lpstr>Investigation powers</vt:lpstr>
      <vt:lpstr>Directions and enforceable undertakings</vt:lpstr>
      <vt:lpstr>Clean up</vt:lpstr>
      <vt:lpstr>Internal organisation for risk based supervision</vt:lpstr>
      <vt:lpstr>APRA’s risk based approach  (PAIRS)</vt:lpstr>
      <vt:lpstr>Supervisory Oversight and Response System (SOARS)</vt:lpstr>
      <vt:lpstr>Ensuring quality and consistency in risk based approaches</vt:lpstr>
      <vt:lpstr>APRA’s challenges in moving to risk based supervision</vt:lpstr>
      <vt:lpstr>Thank you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Risk based supervision: Challenges in Australian implementation</dc:title>
  <dc:creator>Ross Jones</dc:creator>
  <cp:lastModifiedBy>trzcinska_ma</cp:lastModifiedBy>
  <cp:revision>10</cp:revision>
  <cp:lastPrinted>2013-08-04T06:36:07Z</cp:lastPrinted>
  <dcterms:created xsi:type="dcterms:W3CDTF">2013-08-04T05:16:53Z</dcterms:created>
  <dcterms:modified xsi:type="dcterms:W3CDTF">2013-08-29T13:07:18Z</dcterms:modified>
</cp:coreProperties>
</file>